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5" r:id="rId10"/>
    <p:sldId id="266" r:id="rId11"/>
    <p:sldId id="268" r:id="rId12"/>
    <p:sldId id="274" r:id="rId13"/>
    <p:sldId id="269" r:id="rId14"/>
    <p:sldId id="275" r:id="rId15"/>
    <p:sldId id="289" r:id="rId16"/>
    <p:sldId id="276" r:id="rId17"/>
    <p:sldId id="279" r:id="rId18"/>
    <p:sldId id="290" r:id="rId19"/>
    <p:sldId id="291" r:id="rId20"/>
    <p:sldId id="280" r:id="rId21"/>
    <p:sldId id="281" r:id="rId22"/>
    <p:sldId id="283" r:id="rId23"/>
    <p:sldId id="286" r:id="rId24"/>
    <p:sldId id="282" r:id="rId25"/>
    <p:sldId id="284" r:id="rId26"/>
    <p:sldId id="285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4B18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 autoAdjust="0"/>
    <p:restoredTop sz="92369" autoAdjust="0"/>
  </p:normalViewPr>
  <p:slideViewPr>
    <p:cSldViewPr snapToGrid="0">
      <p:cViewPr varScale="1">
        <p:scale>
          <a:sx n="76" d="100"/>
          <a:sy n="76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CF109-5BB9-4304-BBFB-9265EE7E5ED5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5F54-F321-411A-9EEC-0320B4E673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827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263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Before we dive into the conceptual models, we will go through the use case models to aid in the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42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avoid overwhelming you guys we will only focus on the most important Use Case (SEARCH CLINIC).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297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Lastly we match the actors to the use cases. In our most important use case scenario, the user must be able to search a 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456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particular clinic has to have its data provided by GOV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41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649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us to complete the (SEARCH CLINIC) use case scenario the User should be able to do so in the </a:t>
            </a:r>
            <a:r>
              <a:rPr lang="en-SG" dirty="0" err="1"/>
              <a:t>MapUI</a:t>
            </a:r>
            <a:r>
              <a:rPr lang="en-SG" dirty="0"/>
              <a:t> &amp; </a:t>
            </a:r>
            <a:r>
              <a:rPr lang="en-SG" dirty="0" err="1"/>
              <a:t>ClinicUI</a:t>
            </a:r>
            <a:r>
              <a:rPr lang="en-SG" dirty="0"/>
              <a:t> boundary classes.</a:t>
            </a:r>
          </a:p>
          <a:p>
            <a:r>
              <a:rPr lang="en-SG" dirty="0"/>
              <a:t>The respective control classes will be accessed before information can be retrieved from the Clinic entity class. </a:t>
            </a:r>
          </a:p>
          <a:p>
            <a:r>
              <a:rPr lang="en-SG" dirty="0"/>
              <a:t>Note </a:t>
            </a:r>
            <a:r>
              <a:rPr lang="en-SG" dirty="0" err="1"/>
              <a:t>MapController</a:t>
            </a:r>
            <a:r>
              <a:rPr lang="en-SG" dirty="0"/>
              <a:t> shares a dependency relationship with </a:t>
            </a:r>
            <a:r>
              <a:rPr lang="en-SG" dirty="0" err="1"/>
              <a:t>ClinicController</a:t>
            </a:r>
            <a:r>
              <a:rPr lang="en-SG" dirty="0"/>
              <a:t> such that </a:t>
            </a:r>
            <a:r>
              <a:rPr lang="en-SG" dirty="0" err="1"/>
              <a:t>MapUI</a:t>
            </a:r>
            <a:r>
              <a:rPr lang="en-SG" dirty="0"/>
              <a:t> can still access the Clinic entity class.</a:t>
            </a:r>
            <a:br>
              <a:rPr lang="en-SG" dirty="0"/>
            </a:br>
            <a:r>
              <a:rPr lang="en-SG" dirty="0"/>
              <a:t>With this model, low coupling and high cohesion is enforced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466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While a boundary class diagram does not show the entire picture of the model, an entity class diagram shows the in-depth view of the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346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With our conceptual model done, we deduce the various behavioural states and changes through our dynamic model</a:t>
            </a:r>
            <a:r>
              <a:rPr lang="en-SG"/>
              <a:t>. </a:t>
            </a:r>
          </a:p>
          <a:p>
            <a:r>
              <a:rPr lang="en-SG"/>
              <a:t>The </a:t>
            </a:r>
            <a:r>
              <a:rPr lang="en-SG" dirty="0"/>
              <a:t>state diagram helps us to ensure that the program changes according to plan when developing the different modules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879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792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proceed with a layered architecture as it provides more advantages by helping us to separate the user interface from the application logic, and the application logic from data access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37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It is important for our project to have a concise description of the issue that needs to be addressed by the team before we try to solve the problem. </a:t>
            </a:r>
          </a:p>
          <a:p>
            <a:r>
              <a:rPr lang="en-SG" dirty="0"/>
              <a:t>CHAS Explorer wants to help people to find nearby CHAS clinics…</a:t>
            </a:r>
          </a:p>
          <a:p>
            <a:r>
              <a:rPr lang="en-SG" dirty="0"/>
              <a:t>And using a mobile application, we hope people can easily identify and locate the clinics covered under CHAS.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8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a layered this layered architecture, it enables loose coupling between the various modules. </a:t>
            </a:r>
          </a:p>
          <a:p>
            <a:r>
              <a:rPr lang="en-SG" dirty="0"/>
              <a:t>This way the application is also modular and can be independently developed, maintained and deployed.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16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focus on developing an Android application using android studios as our front-end.</a:t>
            </a:r>
            <a:br>
              <a:rPr lang="en-SG" dirty="0"/>
            </a:br>
            <a:endParaRPr lang="en-SG" dirty="0"/>
          </a:p>
          <a:p>
            <a:r>
              <a:rPr lang="en-SG" dirty="0"/>
              <a:t>Along with Android, we used various Google APIs to develop our application:</a:t>
            </a:r>
          </a:p>
          <a:p>
            <a:r>
              <a:rPr lang="en-SG" dirty="0"/>
              <a:t>Google Maps -&gt; for the geographic maps and location.</a:t>
            </a:r>
          </a:p>
          <a:p>
            <a:r>
              <a:rPr lang="en-SG" dirty="0"/>
              <a:t>Google Identity -&gt; for logging in with Google</a:t>
            </a:r>
          </a:p>
          <a:p>
            <a:r>
              <a:rPr lang="en-SG" dirty="0"/>
              <a:t>Google Places -&gt; ???</a:t>
            </a:r>
          </a:p>
          <a:p>
            <a:br>
              <a:rPr lang="en-SG" dirty="0"/>
            </a:br>
            <a:r>
              <a:rPr lang="en-SG" dirty="0"/>
              <a:t>To handle our backend needs, the Firebase platform reduces the hassle of tinkering and setting up a conventional database and backend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28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26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Software Engineering brings us through 4 main steps to realise our problem statement. </a:t>
            </a:r>
            <a:br>
              <a:rPr lang="en-SG" dirty="0"/>
            </a:br>
            <a:r>
              <a:rPr lang="en-SG" dirty="0"/>
              <a:t>Namely, REQUIREMENT ELICTATION, REQUIREMENT ANALYSIS, DESIGN/IMPLEMENTATION and lastly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742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i="0" dirty="0"/>
              <a:t>In </a:t>
            </a:r>
            <a:r>
              <a:rPr lang="en-SG" dirty="0"/>
              <a:t>Requirement Elicitation we place ourselves in the shoes of our stakeholder to obtain information that needs to be dealt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962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we identify the stakeholders, and asking ourselves, we identify the clinic patient and clinic staff as the 2 most important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644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Next we what features are required and also the needs of the stakeholders.</a:t>
            </a:r>
          </a:p>
          <a:p>
            <a:r>
              <a:rPr lang="en-SG" dirty="0"/>
              <a:t>We also examine existing solutions similar to our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754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do so by identifying the requirements, use cases and UI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27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these steps we figure out the required features as shown on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721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After eliciting requirements through the various methods applied, we analyse the information to lay the ground for the Design &amp;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592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BDB7-77F1-445B-BF2E-3F379BB7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B1EA-DEDB-4190-A0B2-489490ABF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BE81F-C1D6-4A82-868B-13382B13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5594-9158-4B11-99EB-952B0824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7260-18EF-401F-9EC5-792540DD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97A3-C2E1-436D-8091-14C2589D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02EF2-F27C-4F71-8EAE-F36E4A8A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7058-A963-434F-A534-793C6F51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25AD-90B8-4905-947B-0AC3073B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DEBC-902B-447A-94EF-93800A1B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18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F3FBE-ABDD-40F1-A779-5DD09AD02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0B939-899E-476E-B2EC-66BBB4B8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B7BE-3E5C-4ADB-AE57-654FD04A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756D-B76A-4364-A786-27DC247D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57182-0FDB-4674-AA9E-17B70C3C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64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03-5979-4D3D-9AEA-AC5A23F4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2085-8566-44EA-B781-E176C6A0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70409-9A19-47C7-BD19-30F9F8F0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F398-C9FC-4688-86A7-710E2D30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BCE6-BC8A-4422-BFE5-5AED11A9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35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9B8-C6BF-49FC-BFA3-6BA03EC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026B7-2E54-4370-BED6-B19210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6571-8678-45BF-AB08-528DA897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3EFD-86B1-4A5C-9EA6-14A0477D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DF07-C6F9-44BA-9E0A-93371ED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59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FFD6-982C-46D9-8D5B-3D40E2D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B8F4-D72E-42E2-96C5-F0E0A28C7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97730-22AC-44A6-8319-D9FE6F02D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C3D5E-4FC9-4557-8133-45264A4B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37813-9761-45C6-88D0-1084C88D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5BAC-03D3-4460-88E6-52DA37B3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44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21B5-06F5-441F-8DEC-1AED7960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30A8-C4B1-4191-878C-EF1CD8EC3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C3DA-E6B4-460A-8117-8A2A4B3C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92BD8-290C-452C-8A3E-07920F18B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9C9B0-2638-4B7E-BB46-9F311C945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41CEA-7C78-4D52-AA44-10682501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3DE3F-EBEC-4F9B-B48E-077699BF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41AC8-2010-4E23-B3F1-34A4FF50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5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69B9-6103-4183-B261-0D05F47D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B31D6-25D7-4B45-965D-441076FB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4CD0-1C70-4667-86DC-19387831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9AEBF-BD39-4CD6-83A6-9F9D8C9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17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34D82-FD89-4226-A481-4E87BDC0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173F1-4489-401E-9949-B877F718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434F-D637-476F-9E84-9B907D9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046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E78-6BAF-41E0-B0CD-A7B1CA09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47A8-90FF-4971-BD36-F878D740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0CE6B-534A-487C-8382-5C3388C60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8B05D-4586-418F-B1FF-7A35D59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B9AD2-7C47-4078-88B0-BAAF594C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3576-BC15-42F6-A006-65C36BED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520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20B6-64A2-4750-AAB0-9EA123A2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F3771-A624-4435-A003-F2FD1768C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EA557-ECEF-4787-B17E-84E76E25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FEEC1-2605-4743-AC8F-E7472513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8643-22FD-4BC7-8ED8-41289632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985C8-9D02-42F5-92EC-BB81CA9C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13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BFA7E-B709-4FE1-88F4-2FF0B3D6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5FB60-8FC2-4FCD-B37B-DD0625AA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3DB0-F19B-4CBB-ACEA-231559D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D5E47-909E-481F-949C-0C7D4DE543E4}" type="datetimeFigureOut">
              <a:rPr lang="en-SG" smtClean="0"/>
              <a:t>11/11/2019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961FC-DA0C-4344-A8E4-075937A4C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775D9-D0D3-4A49-BF9F-3CCF1615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77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56.png"/><Relationship Id="rId10" Type="http://schemas.openxmlformats.org/officeDocument/2006/relationships/image" Target="../media/image53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16.svg"/><Relationship Id="rId19" Type="http://schemas.openxmlformats.org/officeDocument/2006/relationships/image" Target="../media/image29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59B8B-81A4-43DF-8A92-FAA8F1BB1201}"/>
              </a:ext>
            </a:extLst>
          </p:cNvPr>
          <p:cNvSpPr txBox="1"/>
          <p:nvPr/>
        </p:nvSpPr>
        <p:spPr>
          <a:xfrm>
            <a:off x="3317630" y="3980318"/>
            <a:ext cx="555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TheBoys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D82E4007-FB61-43F7-8F25-FC4BE26E3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70" y="1572948"/>
            <a:ext cx="5580257" cy="1860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AD0C55-9BA0-47C0-8821-02F0E89E9984}"/>
              </a:ext>
            </a:extLst>
          </p:cNvPr>
          <p:cNvSpPr/>
          <p:nvPr/>
        </p:nvSpPr>
        <p:spPr>
          <a:xfrm>
            <a:off x="5817381" y="3335773"/>
            <a:ext cx="5572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5400" dirty="0">
                <a:latin typeface="Arial Rounded MT Bold" panose="020F0704030504030204" pitchFamily="34" charset="0"/>
                <a:ea typeface="Roboto" panose="02000000000000000000" pitchFamily="2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46122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008559-0497-4CFC-8CC8-54718202DA39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4625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CD5511-EB88-45F0-85E9-8B75AB14E721}"/>
              </a:ext>
            </a:extLst>
          </p:cNvPr>
          <p:cNvGrpSpPr/>
          <p:nvPr/>
        </p:nvGrpSpPr>
        <p:grpSpPr>
          <a:xfrm>
            <a:off x="8026591" y="2986984"/>
            <a:ext cx="2969121" cy="1912221"/>
            <a:chOff x="8410615" y="3157812"/>
            <a:chExt cx="2969121" cy="1912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F45165-B0A6-4311-9E08-A29F98497386}"/>
                </a:ext>
              </a:extLst>
            </p:cNvPr>
            <p:cNvSpPr txBox="1"/>
            <p:nvPr/>
          </p:nvSpPr>
          <p:spPr>
            <a:xfrm>
              <a:off x="8410615" y="4485258"/>
              <a:ext cx="2969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8A5660-484A-41C2-9FA7-55C678F9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279152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D98BB4-D155-4B27-B0B4-34B97E826D94}"/>
              </a:ext>
            </a:extLst>
          </p:cNvPr>
          <p:cNvGrpSpPr/>
          <p:nvPr/>
        </p:nvGrpSpPr>
        <p:grpSpPr>
          <a:xfrm>
            <a:off x="5625146" y="2201914"/>
            <a:ext cx="2251847" cy="2697291"/>
            <a:chOff x="5562302" y="2372742"/>
            <a:chExt cx="2251847" cy="2697291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5497A7B3-52AD-4105-9751-260E45E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302" y="2372742"/>
              <a:ext cx="2251847" cy="225184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84F3AB-45AE-414D-A3F6-E2E0888D5E03}"/>
                </a:ext>
              </a:extLst>
            </p:cNvPr>
            <p:cNvSpPr/>
            <p:nvPr/>
          </p:nvSpPr>
          <p:spPr>
            <a:xfrm>
              <a:off x="5882043" y="4485258"/>
              <a:ext cx="16123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200" dirty="0">
                  <a:latin typeface="Arial Rounded MT Bold" panose="020F0704030504030204" pitchFamily="34" charset="0"/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Cases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02676F-75B4-4B2A-823C-1C59F70773CD}"/>
              </a:ext>
            </a:extLst>
          </p:cNvPr>
          <p:cNvSpPr/>
          <p:nvPr/>
        </p:nvSpPr>
        <p:spPr>
          <a:xfrm>
            <a:off x="3579222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Review Clinic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3791CB-3A83-4EBE-AC39-58B30B4317F9}"/>
              </a:ext>
            </a:extLst>
          </p:cNvPr>
          <p:cNvSpPr/>
          <p:nvPr/>
        </p:nvSpPr>
        <p:spPr>
          <a:xfrm>
            <a:off x="6949743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Login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3C3328-A01F-4921-B417-584FAAFC974F}"/>
              </a:ext>
            </a:extLst>
          </p:cNvPr>
          <p:cNvSpPr/>
          <p:nvPr/>
        </p:nvSpPr>
        <p:spPr>
          <a:xfrm>
            <a:off x="6949743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View List of Clinic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A9615-5BF0-4AB5-AC4D-36C8F71CD995}"/>
              </a:ext>
            </a:extLst>
          </p:cNvPr>
          <p:cNvSpPr txBox="1"/>
          <p:nvPr/>
        </p:nvSpPr>
        <p:spPr>
          <a:xfrm>
            <a:off x="5762186" y="3829737"/>
            <a:ext cx="2156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Arial Rounded MT Bold" panose="020F0704030504030204" pitchFamily="34" charset="0"/>
              </a:rPr>
              <a:t>And many more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E06E82-6F9C-4242-A7CE-E2FBBA0E013A}"/>
              </a:ext>
            </a:extLst>
          </p:cNvPr>
          <p:cNvSpPr/>
          <p:nvPr/>
        </p:nvSpPr>
        <p:spPr>
          <a:xfrm>
            <a:off x="3579222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403717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2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449980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5401340" y="3795823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5367592" y="3409475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7445522" y="2765321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25661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2341076" y="2875979"/>
            <a:ext cx="1422623" cy="1878853"/>
            <a:chOff x="3258176" y="2449980"/>
            <a:chExt cx="1958040" cy="258597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97532" y="4485259"/>
              <a:ext cx="1079326" cy="550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2000" dirty="0">
                  <a:latin typeface="Arial Rounded MT Bold" panose="020F0704030504030204" pitchFamily="34" charset="0"/>
                </a:rPr>
                <a:t>User</a:t>
              </a:r>
              <a:endParaRPr lang="en-SG" sz="14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3666402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3632654" y="3271456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5613388" y="2943081"/>
            <a:ext cx="2262045" cy="142944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41EEED-187D-48C1-8D1A-618AE26B3F4A}"/>
              </a:ext>
            </a:extLst>
          </p:cNvPr>
          <p:cNvCxnSpPr>
            <a:cxnSpLocks/>
          </p:cNvCxnSpPr>
          <p:nvPr/>
        </p:nvCxnSpPr>
        <p:spPr>
          <a:xfrm flipH="1">
            <a:off x="8051395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0B4A70-2A6B-4371-A3D3-F69347A23D3A}"/>
              </a:ext>
            </a:extLst>
          </p:cNvPr>
          <p:cNvSpPr txBox="1"/>
          <p:nvPr/>
        </p:nvSpPr>
        <p:spPr>
          <a:xfrm>
            <a:off x="7915007" y="3271456"/>
            <a:ext cx="226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provide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BB1139-F205-4797-BBBC-6C5332F7E212}"/>
              </a:ext>
            </a:extLst>
          </p:cNvPr>
          <p:cNvGrpSpPr/>
          <p:nvPr/>
        </p:nvGrpSpPr>
        <p:grpSpPr>
          <a:xfrm>
            <a:off x="9631411" y="2864451"/>
            <a:ext cx="2262045" cy="1380656"/>
            <a:chOff x="8410615" y="3157812"/>
            <a:chExt cx="2969121" cy="18122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97CA1-8DAA-453C-8BD7-E71BACD0C9CD}"/>
                </a:ext>
              </a:extLst>
            </p:cNvPr>
            <p:cNvSpPr txBox="1"/>
            <p:nvPr/>
          </p:nvSpPr>
          <p:spPr>
            <a:xfrm>
              <a:off x="8410615" y="4485259"/>
              <a:ext cx="2969121" cy="48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24465E-7F5C-4385-8828-C4CDE330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73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98877F-FBB6-4970-B0AE-CCDB7F6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14"/>
            <a:ext cx="12192214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7B7CF8-42D2-4397-B8A3-EAB0D01B3A90}"/>
              </a:ext>
            </a:extLst>
          </p:cNvPr>
          <p:cNvGrpSpPr/>
          <p:nvPr/>
        </p:nvGrpSpPr>
        <p:grpSpPr>
          <a:xfrm>
            <a:off x="5264826" y="1799446"/>
            <a:ext cx="3365355" cy="950028"/>
            <a:chOff x="5264826" y="1962006"/>
            <a:chExt cx="3365355" cy="95002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63AC51-820B-4C3F-A6C2-6F51627309F8}"/>
                </a:ext>
              </a:extLst>
            </p:cNvPr>
            <p:cNvGrpSpPr/>
            <p:nvPr/>
          </p:nvGrpSpPr>
          <p:grpSpPr>
            <a:xfrm>
              <a:off x="5264826" y="2280325"/>
              <a:ext cx="1048862" cy="631709"/>
              <a:chOff x="3794760" y="2466440"/>
              <a:chExt cx="1048862" cy="6317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9728D3-AE7A-4A3B-B1E2-AB88F8264D69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E2A14D1-241D-4EC9-804F-C9D90B62C19B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46CC21-7B6E-4E53-8DBC-B289F4D99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AC0B20-BBDA-4D78-9EC2-7028543DBB1A}"/>
                </a:ext>
              </a:extLst>
            </p:cNvPr>
            <p:cNvGrpSpPr/>
            <p:nvPr/>
          </p:nvGrpSpPr>
          <p:grpSpPr>
            <a:xfrm>
              <a:off x="7561327" y="2280325"/>
              <a:ext cx="1048862" cy="631709"/>
              <a:chOff x="3794760" y="2466440"/>
              <a:chExt cx="1048862" cy="63170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27758-5C54-49A8-B5BE-F4F501EF862A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5F1173C-114E-497F-9F07-8037D5FB382C}"/>
                  </a:ext>
                </a:extLst>
              </p:cNvPr>
              <p:cNvCxnSpPr>
                <a:stCxn id="41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317B5CB-3A42-481E-91BE-E5C158398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89AF68-1445-4F63-86FB-CCBD9C446B26}"/>
                </a:ext>
              </a:extLst>
            </p:cNvPr>
            <p:cNvSpPr txBox="1"/>
            <p:nvPr/>
          </p:nvSpPr>
          <p:spPr>
            <a:xfrm>
              <a:off x="5300975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7B327F-15A5-4B1E-ABE0-6A9D188BA0F9}"/>
                </a:ext>
              </a:extLst>
            </p:cNvPr>
            <p:cNvSpPr txBox="1"/>
            <p:nvPr/>
          </p:nvSpPr>
          <p:spPr>
            <a:xfrm>
              <a:off x="7588269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C7AEF6-7D4D-4C5F-97FA-101D10B50063}"/>
              </a:ext>
            </a:extLst>
          </p:cNvPr>
          <p:cNvGrpSpPr/>
          <p:nvPr/>
        </p:nvGrpSpPr>
        <p:grpSpPr>
          <a:xfrm>
            <a:off x="4942994" y="3501052"/>
            <a:ext cx="4138298" cy="1072952"/>
            <a:chOff x="4942994" y="3663612"/>
            <a:chExt cx="4138298" cy="10729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46DB1C-ED76-41F6-AB5F-D39BCE9310C5}"/>
                </a:ext>
              </a:extLst>
            </p:cNvPr>
            <p:cNvGrpSpPr/>
            <p:nvPr/>
          </p:nvGrpSpPr>
          <p:grpSpPr>
            <a:xfrm>
              <a:off x="5505676" y="4060723"/>
              <a:ext cx="567161" cy="675841"/>
              <a:chOff x="4428861" y="3378836"/>
              <a:chExt cx="567161" cy="67584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943580-264C-44D1-B242-F51FBB3A1F86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C32A72C-439C-4CB1-A954-04DDBDB4CBBB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DB3B0DF-306A-48D9-96D0-D7277E62D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E8A913D-BC8C-46C3-B64B-5D495A1D1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073653-2450-4C69-B0D3-53B4001B5882}"/>
                </a:ext>
              </a:extLst>
            </p:cNvPr>
            <p:cNvGrpSpPr/>
            <p:nvPr/>
          </p:nvGrpSpPr>
          <p:grpSpPr>
            <a:xfrm>
              <a:off x="7797639" y="4060723"/>
              <a:ext cx="567161" cy="675841"/>
              <a:chOff x="4428861" y="3378836"/>
              <a:chExt cx="567161" cy="67584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6C6EDE2-9831-48CB-9F4F-684E8A8AC582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E4621F4-DB02-4611-834A-376801820095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1EE0B85-80AA-4F2C-88ED-1806E80D0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FCF8AA4-9F87-4AE8-AA4A-81C6F3155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048445-A52E-4DA7-BAEE-2A3D9461099E}"/>
                </a:ext>
              </a:extLst>
            </p:cNvPr>
            <p:cNvSpPr txBox="1"/>
            <p:nvPr/>
          </p:nvSpPr>
          <p:spPr>
            <a:xfrm>
              <a:off x="7081146" y="3675180"/>
              <a:ext cx="2000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19A325F-5D03-4E18-AF1B-9F5D60EF4E98}"/>
                </a:ext>
              </a:extLst>
            </p:cNvPr>
            <p:cNvSpPr txBox="1"/>
            <p:nvPr/>
          </p:nvSpPr>
          <p:spPr>
            <a:xfrm>
              <a:off x="4942994" y="3663612"/>
              <a:ext cx="1692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382990A-3ED1-429F-A82A-E9AD6D2F58B5}"/>
                </a:ext>
              </a:extLst>
            </p:cNvPr>
            <p:cNvCxnSpPr>
              <a:cxnSpLocks/>
            </p:cNvCxnSpPr>
            <p:nvPr/>
          </p:nvCxnSpPr>
          <p:spPr>
            <a:xfrm>
              <a:off x="6072837" y="4452984"/>
              <a:ext cx="1724802" cy="0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15F574-C9E0-4F5C-BCC9-E7993FFC245C}"/>
              </a:ext>
            </a:extLst>
          </p:cNvPr>
          <p:cNvGrpSpPr/>
          <p:nvPr/>
        </p:nvGrpSpPr>
        <p:grpSpPr>
          <a:xfrm>
            <a:off x="5789256" y="2874875"/>
            <a:ext cx="2296502" cy="626177"/>
            <a:chOff x="5789256" y="3037435"/>
            <a:chExt cx="2296502" cy="626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4816DE-897E-4690-B9B2-23D8A1F8121D}"/>
                </a:ext>
              </a:extLst>
            </p:cNvPr>
            <p:cNvCxnSpPr>
              <a:cxnSpLocks/>
            </p:cNvCxnSpPr>
            <p:nvPr/>
          </p:nvCxnSpPr>
          <p:spPr>
            <a:xfrm>
              <a:off x="5789256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FEF858-2806-4937-9855-C18E619E01F9}"/>
                </a:ext>
              </a:extLst>
            </p:cNvPr>
            <p:cNvCxnSpPr>
              <a:cxnSpLocks/>
            </p:cNvCxnSpPr>
            <p:nvPr/>
          </p:nvCxnSpPr>
          <p:spPr>
            <a:xfrm>
              <a:off x="8085758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CA9D7-442C-43C3-BE48-898613AE75B4}"/>
              </a:ext>
            </a:extLst>
          </p:cNvPr>
          <p:cNvGrpSpPr/>
          <p:nvPr/>
        </p:nvGrpSpPr>
        <p:grpSpPr>
          <a:xfrm>
            <a:off x="7315741" y="5193375"/>
            <a:ext cx="1530956" cy="945075"/>
            <a:chOff x="7315741" y="5355935"/>
            <a:chExt cx="1530956" cy="9450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14D3E7-09BB-461D-B14B-8B5A13867AC0}"/>
                </a:ext>
              </a:extLst>
            </p:cNvPr>
            <p:cNvGrpSpPr/>
            <p:nvPr/>
          </p:nvGrpSpPr>
          <p:grpSpPr>
            <a:xfrm>
              <a:off x="7512592" y="5733849"/>
              <a:ext cx="1137254" cy="567161"/>
              <a:chOff x="5345788" y="4212351"/>
              <a:chExt cx="1137254" cy="56716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2BF11A-E352-4C59-9DCA-2A08D45E367D}"/>
                  </a:ext>
                </a:extLst>
              </p:cNvPr>
              <p:cNvSpPr/>
              <p:nvPr/>
            </p:nvSpPr>
            <p:spPr>
              <a:xfrm>
                <a:off x="5630835" y="4212351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01C69-D2C7-403A-9DB0-B0D8120EF6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788" y="4779512"/>
                <a:ext cx="1137254" cy="0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145C31-183C-4BF8-B877-0D90374CFEBE}"/>
                </a:ext>
              </a:extLst>
            </p:cNvPr>
            <p:cNvSpPr txBox="1"/>
            <p:nvPr/>
          </p:nvSpPr>
          <p:spPr>
            <a:xfrm>
              <a:off x="7315741" y="5355935"/>
              <a:ext cx="1530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latin typeface="Arial Rounded MT Bold" panose="020F0704030504030204" pitchFamily="34" charset="0"/>
                </a:rPr>
                <a:t>Clinic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C45478-37CE-491C-A8FC-919659730421}"/>
              </a:ext>
            </a:extLst>
          </p:cNvPr>
          <p:cNvCxnSpPr>
            <a:cxnSpLocks/>
          </p:cNvCxnSpPr>
          <p:nvPr/>
        </p:nvCxnSpPr>
        <p:spPr>
          <a:xfrm>
            <a:off x="8085758" y="4564413"/>
            <a:ext cx="0" cy="626177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14D3E7-09BB-461D-B14B-8B5A13867AC0}"/>
              </a:ext>
            </a:extLst>
          </p:cNvPr>
          <p:cNvGrpSpPr/>
          <p:nvPr/>
        </p:nvGrpSpPr>
        <p:grpSpPr>
          <a:xfrm>
            <a:off x="3732605" y="3364910"/>
            <a:ext cx="2044562" cy="1019645"/>
            <a:chOff x="5345788" y="4212351"/>
            <a:chExt cx="1137254" cy="56716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2BF11A-E352-4C59-9DCA-2A08D45E367D}"/>
                </a:ext>
              </a:extLst>
            </p:cNvPr>
            <p:cNvSpPr/>
            <p:nvPr/>
          </p:nvSpPr>
          <p:spPr>
            <a:xfrm>
              <a:off x="5630835" y="4212351"/>
              <a:ext cx="567161" cy="56716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01C69-D2C7-403A-9DB0-B0D8120E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788" y="4779512"/>
              <a:ext cx="1137254" cy="0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6145C31-183C-4BF8-B877-0D90374CFEBE}"/>
              </a:ext>
            </a:extLst>
          </p:cNvPr>
          <p:cNvSpPr txBox="1"/>
          <p:nvPr/>
        </p:nvSpPr>
        <p:spPr>
          <a:xfrm>
            <a:off x="3989408" y="2818925"/>
            <a:ext cx="1530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latin typeface="Arial Rounded MT Bold" panose="020F0704030504030204" pitchFamily="34" charset="0"/>
              </a:rPr>
              <a:t>Clinic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E4CA2A-49B5-4670-A8BF-8B12C4D6008B}"/>
              </a:ext>
            </a:extLst>
          </p:cNvPr>
          <p:cNvSpPr/>
          <p:nvPr/>
        </p:nvSpPr>
        <p:spPr>
          <a:xfrm>
            <a:off x="6321564" y="1636886"/>
            <a:ext cx="3561907" cy="4516336"/>
          </a:xfrm>
          <a:prstGeom prst="roundRect">
            <a:avLst>
              <a:gd name="adj" fmla="val 2040"/>
            </a:avLst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&lt;&lt;entity&gt;&gt;</a:t>
            </a:r>
          </a:p>
          <a:p>
            <a:pPr algn="ctr"/>
            <a:r>
              <a:rPr lang="en-SG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Clinic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licenseType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clinicTelNo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postalCode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addrType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blkHseNo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floorNo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unitNo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streetName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buildingName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programmeCode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Ycoordinate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incCrc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fmelUpdD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+CREATOR : 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ParcelCreator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&lt;Clinic&gt;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+constructors()...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+getters()...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+setters()...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E04C8-7CEA-41FD-B0E0-7F9A1C1A3153}"/>
              </a:ext>
            </a:extLst>
          </p:cNvPr>
          <p:cNvCxnSpPr>
            <a:cxnSpLocks/>
          </p:cNvCxnSpPr>
          <p:nvPr/>
        </p:nvCxnSpPr>
        <p:spPr>
          <a:xfrm flipH="1">
            <a:off x="6321564" y="215257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C7B330-09C8-43CB-9035-473CD31C0E25}"/>
              </a:ext>
            </a:extLst>
          </p:cNvPr>
          <p:cNvCxnSpPr>
            <a:cxnSpLocks/>
          </p:cNvCxnSpPr>
          <p:nvPr/>
        </p:nvCxnSpPr>
        <p:spPr>
          <a:xfrm flipH="1">
            <a:off x="6321564" y="546293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8830BBC-206F-418F-96C3-5BCBBB83C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-2"/>
            <a:ext cx="1161661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C7F0F-136B-43B4-AB9F-FAF9645A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3" y="0"/>
            <a:ext cx="833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A21C96-BE25-4261-B6B7-ABA60654C98C}"/>
              </a:ext>
            </a:extLst>
          </p:cNvPr>
          <p:cNvSpPr/>
          <p:nvPr/>
        </p:nvSpPr>
        <p:spPr>
          <a:xfrm>
            <a:off x="683987" y="1705258"/>
            <a:ext cx="10824026" cy="4777739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5E49E-97D4-45AD-86E0-ACBCBDB23352}"/>
              </a:ext>
            </a:extLst>
          </p:cNvPr>
          <p:cNvSpPr txBox="1"/>
          <p:nvPr/>
        </p:nvSpPr>
        <p:spPr>
          <a:xfrm>
            <a:off x="347241" y="375002"/>
            <a:ext cx="11497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Problem Statement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81495-441C-4E83-A219-592AFDAB060C}"/>
              </a:ext>
            </a:extLst>
          </p:cNvPr>
          <p:cNvSpPr txBox="1"/>
          <p:nvPr/>
        </p:nvSpPr>
        <p:spPr>
          <a:xfrm>
            <a:off x="968416" y="2539601"/>
            <a:ext cx="102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 Rounded MT Bold" panose="020F0704030504030204" pitchFamily="34" charset="0"/>
              </a:rPr>
              <a:t>Help people to find nearby CHAS clinics…</a:t>
            </a:r>
            <a:endParaRPr lang="en-SG" sz="36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B13A8-D8AF-40B8-BCB9-C6BE0A65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7" y="3278242"/>
            <a:ext cx="2554146" cy="2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Dynamic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C96EC9-C8E4-4163-A855-C40B147AC700}"/>
              </a:ext>
            </a:extLst>
          </p:cNvPr>
          <p:cNvSpPr txBox="1"/>
          <p:nvPr/>
        </p:nvSpPr>
        <p:spPr>
          <a:xfrm>
            <a:off x="5093646" y="3198167"/>
            <a:ext cx="383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z="24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771E3BC-ABEC-458C-829E-6C3E47FED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86" y="1474034"/>
            <a:ext cx="7591114" cy="50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2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1171220"/>
            <a:ext cx="9139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Design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&amp;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Implementation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System Architecture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8477F7-9618-4C37-9F0A-2E3648429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27" y="1474034"/>
            <a:ext cx="7076232" cy="50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Advantages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A63386-8D94-4B15-A57A-8B4C2A7B0D20}"/>
              </a:ext>
            </a:extLst>
          </p:cNvPr>
          <p:cNvGrpSpPr/>
          <p:nvPr/>
        </p:nvGrpSpPr>
        <p:grpSpPr>
          <a:xfrm>
            <a:off x="4228303" y="2128376"/>
            <a:ext cx="2783840" cy="2967066"/>
            <a:chOff x="2567631" y="2351170"/>
            <a:chExt cx="2783840" cy="296706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E04A6C-59A8-43DD-BC2C-1789D0E02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86016" y="2351170"/>
              <a:ext cx="2347070" cy="23470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B445-049B-4D05-842D-3A5A96B42CF1}"/>
                </a:ext>
              </a:extLst>
            </p:cNvPr>
            <p:cNvSpPr txBox="1"/>
            <p:nvPr/>
          </p:nvSpPr>
          <p:spPr>
            <a:xfrm>
              <a:off x="2567631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Loose Couple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1A3016-40B7-42B7-9F48-F7ED1BAEBF30}"/>
              </a:ext>
            </a:extLst>
          </p:cNvPr>
          <p:cNvGrpSpPr/>
          <p:nvPr/>
        </p:nvGrpSpPr>
        <p:grpSpPr>
          <a:xfrm>
            <a:off x="7012143" y="2133437"/>
            <a:ext cx="2783840" cy="2962005"/>
            <a:chOff x="8672815" y="2356231"/>
            <a:chExt cx="2783840" cy="296200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94BF69D-897F-4F6D-B900-4443188C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91200" y="2356231"/>
              <a:ext cx="2347070" cy="23470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1DE81-03BF-4833-B5AF-46C5A93AE7D5}"/>
                </a:ext>
              </a:extLst>
            </p:cNvPr>
            <p:cNvSpPr txBox="1"/>
            <p:nvPr/>
          </p:nvSpPr>
          <p:spPr>
            <a:xfrm>
              <a:off x="8672815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Modular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90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APIs Used</a:t>
            </a: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585CAFC6-FA25-42FD-9F10-049C18490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51" y="1568916"/>
            <a:ext cx="3177384" cy="10591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F451F3-C496-495F-8178-B857CB763F5B}"/>
              </a:ext>
            </a:extLst>
          </p:cNvPr>
          <p:cNvGrpSpPr/>
          <p:nvPr/>
        </p:nvGrpSpPr>
        <p:grpSpPr>
          <a:xfrm>
            <a:off x="3329692" y="2865468"/>
            <a:ext cx="3013293" cy="3013293"/>
            <a:chOff x="2779584" y="2795551"/>
            <a:chExt cx="2700000" cy="2700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C8B5E62-678A-487E-88A7-36339AEF3717}"/>
                </a:ext>
              </a:extLst>
            </p:cNvPr>
            <p:cNvSpPr/>
            <p:nvPr/>
          </p:nvSpPr>
          <p:spPr>
            <a:xfrm>
              <a:off x="2779584" y="2795551"/>
              <a:ext cx="2700000" cy="2700000"/>
            </a:xfrm>
            <a:prstGeom prst="roundRect">
              <a:avLst>
                <a:gd name="adj" fmla="val 1457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D379AB61-11C1-4030-9876-10EBAFAC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82" y="2958378"/>
              <a:ext cx="2381404" cy="23814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5A71E-E1AD-46E2-9899-C0F9B1DF208C}"/>
              </a:ext>
            </a:extLst>
          </p:cNvPr>
          <p:cNvGrpSpPr/>
          <p:nvPr/>
        </p:nvGrpSpPr>
        <p:grpSpPr>
          <a:xfrm>
            <a:off x="6503569" y="2926817"/>
            <a:ext cx="1300381" cy="1300381"/>
            <a:chOff x="5700614" y="2842622"/>
            <a:chExt cx="1142716" cy="114271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4EE2B4-B85A-47D6-AF4F-FFBD6CBCFD47}"/>
                </a:ext>
              </a:extLst>
            </p:cNvPr>
            <p:cNvSpPr/>
            <p:nvPr/>
          </p:nvSpPr>
          <p:spPr>
            <a:xfrm>
              <a:off x="5700614" y="2842622"/>
              <a:ext cx="1142716" cy="1142716"/>
            </a:xfrm>
            <a:prstGeom prst="roundRect">
              <a:avLst>
                <a:gd name="adj" fmla="val 223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50DD72-B525-4DCB-A6F9-A1630162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2004" y="3003577"/>
              <a:ext cx="819938" cy="8208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9F502A-7575-4DE7-870C-E033632D9C3F}"/>
              </a:ext>
            </a:extLst>
          </p:cNvPr>
          <p:cNvGrpSpPr/>
          <p:nvPr/>
        </p:nvGrpSpPr>
        <p:grpSpPr>
          <a:xfrm>
            <a:off x="7956982" y="2927970"/>
            <a:ext cx="1303622" cy="1303622"/>
            <a:chOff x="7857463" y="2748042"/>
            <a:chExt cx="1142716" cy="114271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8D18EE1-100B-4AB7-ABEB-A107A458F070}"/>
                </a:ext>
              </a:extLst>
            </p:cNvPr>
            <p:cNvSpPr/>
            <p:nvPr/>
          </p:nvSpPr>
          <p:spPr>
            <a:xfrm>
              <a:off x="7857463" y="2748042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CBB0831B-FAF3-4A10-88D6-4F878D51D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908" y="2873901"/>
              <a:ext cx="917825" cy="91782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36B6D3-5705-4A7B-B6F7-E195AB6EFA91}"/>
              </a:ext>
            </a:extLst>
          </p:cNvPr>
          <p:cNvGrpSpPr/>
          <p:nvPr/>
        </p:nvGrpSpPr>
        <p:grpSpPr>
          <a:xfrm>
            <a:off x="9413635" y="2915520"/>
            <a:ext cx="1303623" cy="1332030"/>
            <a:chOff x="9038512" y="3800274"/>
            <a:chExt cx="1142716" cy="116761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4AD553D-F500-4B6D-B833-2063380EAD72}"/>
                </a:ext>
              </a:extLst>
            </p:cNvPr>
            <p:cNvSpPr/>
            <p:nvPr/>
          </p:nvSpPr>
          <p:spPr>
            <a:xfrm>
              <a:off x="9038512" y="3800274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56CBDD9-99AD-4F4A-9B80-9FC3FA86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41" y="3890434"/>
              <a:ext cx="1077457" cy="10774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A65B2-C6E8-402A-938C-422228F7204E}"/>
              </a:ext>
            </a:extLst>
          </p:cNvPr>
          <p:cNvGrpSpPr/>
          <p:nvPr/>
        </p:nvGrpSpPr>
        <p:grpSpPr>
          <a:xfrm>
            <a:off x="6342986" y="4349494"/>
            <a:ext cx="4531842" cy="1557821"/>
            <a:chOff x="3632993" y="3470871"/>
            <a:chExt cx="5192677" cy="178498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F59369C-CCF4-4485-AA75-A03D992EF7F8}"/>
                </a:ext>
              </a:extLst>
            </p:cNvPr>
            <p:cNvSpPr/>
            <p:nvPr/>
          </p:nvSpPr>
          <p:spPr>
            <a:xfrm>
              <a:off x="3811544" y="3503587"/>
              <a:ext cx="4835574" cy="1719550"/>
            </a:xfrm>
            <a:prstGeom prst="roundRect">
              <a:avLst>
                <a:gd name="adj" fmla="val 201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B009D141-2926-48CF-B423-4349EEFE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993" y="3470871"/>
              <a:ext cx="5192677" cy="17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0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8291E-396A-4CF4-B1E1-F18BB06E011B}"/>
              </a:ext>
            </a:extLst>
          </p:cNvPr>
          <p:cNvSpPr txBox="1"/>
          <p:nvPr/>
        </p:nvSpPr>
        <p:spPr>
          <a:xfrm>
            <a:off x="2442422" y="2705725"/>
            <a:ext cx="91394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54565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Blackbox Test</a:t>
            </a:r>
          </a:p>
        </p:txBody>
      </p:sp>
    </p:spTree>
    <p:extLst>
      <p:ext uri="{BB962C8B-B14F-4D97-AF65-F5344CB8AC3E}">
        <p14:creationId xmlns:p14="http://schemas.microsoft.com/office/powerpoint/2010/main" val="12670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Whitebox Test</a:t>
            </a:r>
          </a:p>
        </p:txBody>
      </p:sp>
    </p:spTree>
    <p:extLst>
      <p:ext uri="{BB962C8B-B14F-4D97-AF65-F5344CB8AC3E}">
        <p14:creationId xmlns:p14="http://schemas.microsoft.com/office/powerpoint/2010/main" val="13694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Recommendations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E3049A-D9CB-429D-B803-BBE819F88145}"/>
              </a:ext>
            </a:extLst>
          </p:cNvPr>
          <p:cNvGrpSpPr/>
          <p:nvPr/>
        </p:nvGrpSpPr>
        <p:grpSpPr>
          <a:xfrm>
            <a:off x="4317506" y="1943648"/>
            <a:ext cx="6268466" cy="1275252"/>
            <a:chOff x="4920178" y="1943648"/>
            <a:chExt cx="6268466" cy="127525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E084B05-BF2B-429F-93D4-8806B38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0178" y="1943648"/>
              <a:ext cx="1275252" cy="1275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40DB78-C7BB-418F-A3D7-9B83DDD909DC}"/>
                </a:ext>
              </a:extLst>
            </p:cNvPr>
            <p:cNvSpPr txBox="1"/>
            <p:nvPr/>
          </p:nvSpPr>
          <p:spPr>
            <a:xfrm>
              <a:off x="6388044" y="2349568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Non CHAS clinic support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34239F-6736-474B-B706-DCD02045BA14}"/>
              </a:ext>
            </a:extLst>
          </p:cNvPr>
          <p:cNvGrpSpPr/>
          <p:nvPr/>
        </p:nvGrpSpPr>
        <p:grpSpPr>
          <a:xfrm>
            <a:off x="4317506" y="3276872"/>
            <a:ext cx="6268466" cy="1275252"/>
            <a:chOff x="4920178" y="3276872"/>
            <a:chExt cx="6268466" cy="127525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7687D07-4A14-4DCA-BA36-727F656C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20178" y="3276872"/>
              <a:ext cx="1275252" cy="12752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F191C5-0E76-433A-8A02-9CB2EAB92F36}"/>
                </a:ext>
              </a:extLst>
            </p:cNvPr>
            <p:cNvSpPr txBox="1"/>
            <p:nvPr/>
          </p:nvSpPr>
          <p:spPr>
            <a:xfrm>
              <a:off x="6388044" y="3683665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Crowd density detection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8B22B8-8166-4CE4-83A7-F2F1383D4748}"/>
              </a:ext>
            </a:extLst>
          </p:cNvPr>
          <p:cNvGrpSpPr/>
          <p:nvPr/>
        </p:nvGrpSpPr>
        <p:grpSpPr>
          <a:xfrm>
            <a:off x="4317506" y="4610097"/>
            <a:ext cx="6268466" cy="1275252"/>
            <a:chOff x="4920178" y="4610097"/>
            <a:chExt cx="6268466" cy="127525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CBAC87C-0B3E-43BC-B9BE-C621086CA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0178" y="4610097"/>
              <a:ext cx="1275252" cy="12752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8F000B-FB99-4824-9EAF-17C4A9ABF76B}"/>
                </a:ext>
              </a:extLst>
            </p:cNvPr>
            <p:cNvSpPr txBox="1"/>
            <p:nvPr/>
          </p:nvSpPr>
          <p:spPr>
            <a:xfrm>
              <a:off x="6388044" y="5016890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Appointment booking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47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99B59A-6764-48D3-9DF1-86F3AA0767CE}"/>
              </a:ext>
            </a:extLst>
          </p:cNvPr>
          <p:cNvSpPr/>
          <p:nvPr/>
        </p:nvSpPr>
        <p:spPr>
          <a:xfrm>
            <a:off x="683987" y="1778558"/>
            <a:ext cx="10824026" cy="33008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3442DA-4110-4B91-80B9-E14139728C1F}"/>
              </a:ext>
            </a:extLst>
          </p:cNvPr>
          <p:cNvGrpSpPr/>
          <p:nvPr/>
        </p:nvGrpSpPr>
        <p:grpSpPr>
          <a:xfrm>
            <a:off x="1240967" y="2049592"/>
            <a:ext cx="9608910" cy="2758817"/>
            <a:chOff x="1240967" y="1855362"/>
            <a:chExt cx="9608910" cy="27588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3E4781-DAD8-4F0F-A970-B37AC7E8033D}"/>
                </a:ext>
              </a:extLst>
            </p:cNvPr>
            <p:cNvSpPr txBox="1"/>
            <p:nvPr/>
          </p:nvSpPr>
          <p:spPr>
            <a:xfrm>
              <a:off x="12409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Elicitation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153B518-3B8C-48F9-A3F3-A59E796C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8117" y="2652419"/>
              <a:ext cx="1961760" cy="196176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A6F17CE-E886-47AE-A7EC-9078C3BF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0967" y="2652419"/>
              <a:ext cx="1961760" cy="196176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BCDDC5-A35A-4163-AFAF-D690F3A9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90017" y="2652419"/>
              <a:ext cx="1961760" cy="196176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89314A-7164-4874-8F37-BA5BD597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9067" y="2652419"/>
              <a:ext cx="1961760" cy="19617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F616B2-85BE-482B-A416-EE70A33E6379}"/>
                </a:ext>
              </a:extLst>
            </p:cNvPr>
            <p:cNvSpPr txBox="1"/>
            <p:nvPr/>
          </p:nvSpPr>
          <p:spPr>
            <a:xfrm>
              <a:off x="379001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E96D7C-6CC2-48F2-BAFD-15AC7E9B2AAB}"/>
                </a:ext>
              </a:extLst>
            </p:cNvPr>
            <p:cNvSpPr txBox="1"/>
            <p:nvPr/>
          </p:nvSpPr>
          <p:spPr>
            <a:xfrm>
              <a:off x="63390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Design &amp; Implementation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596B09-F5E9-4785-88DD-F229D7375EBF}"/>
                </a:ext>
              </a:extLst>
            </p:cNvPr>
            <p:cNvSpPr txBox="1"/>
            <p:nvPr/>
          </p:nvSpPr>
          <p:spPr>
            <a:xfrm>
              <a:off x="8888117" y="1996039"/>
              <a:ext cx="1961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66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Elicitation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FBE6DC-C5F9-4962-ABC3-4CA45CCFB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191443-8EAC-4932-9832-4396E27FA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995C52-EB30-404D-86D2-76C2DAC23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2987778" y="2596180"/>
            <a:ext cx="5556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rial Rounded MT Bold" panose="020F0704030504030204" pitchFamily="34" charset="0"/>
                <a:ea typeface="Roboto" panose="02000000000000000000" pitchFamily="2" charset="0"/>
              </a:rPr>
              <a:t>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Tester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4F2629-6F60-49F1-BD15-977671E5AE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7353" y="2596180"/>
            <a:ext cx="2705544" cy="27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What?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Identify required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Find needs of the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Examine existing mapping services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2EC6F5-93B2-4891-8A82-C8707464C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1181" y="4055553"/>
            <a:ext cx="2141924" cy="21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Functional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Non-functional requirement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Data Dictionary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UI Prototype</a:t>
            </a:r>
          </a:p>
          <a:p>
            <a:endParaRPr lang="en-GB" sz="1600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6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7A82082-E66B-4064-8B87-51B04E150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631" y="3517447"/>
            <a:ext cx="711282" cy="711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B6B0B1-203F-4EEB-96F2-49536C873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631" y="4482167"/>
            <a:ext cx="711282" cy="7112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887815-7DBA-4184-9A6F-601AE03CC1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56631" y="2552727"/>
            <a:ext cx="711282" cy="711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0FD5AB-B2CA-45D3-AA81-9A110EFB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6631" y="5446886"/>
            <a:ext cx="711282" cy="711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928276-EE08-4A71-A256-7725FF3EE311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Required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476AA-DAED-4EED-A92B-35A028212E27}"/>
              </a:ext>
            </a:extLst>
          </p:cNvPr>
          <p:cNvSpPr txBox="1"/>
          <p:nvPr/>
        </p:nvSpPr>
        <p:spPr>
          <a:xfrm>
            <a:off x="4781752" y="5510139"/>
            <a:ext cx="568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Arial Rounded MT Bold" panose="020F0704030504030204" pitchFamily="34" charset="0"/>
              </a:rPr>
              <a:t>Upload reviews for clinic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1E3E58-0AAE-4B8E-A1BC-B551E3AF1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6631" y="1588007"/>
            <a:ext cx="711284" cy="7112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4DDD53-2075-4C92-9EC9-7A747DCA6B69}"/>
              </a:ext>
            </a:extLst>
          </p:cNvPr>
          <p:cNvSpPr/>
          <p:nvPr/>
        </p:nvSpPr>
        <p:spPr>
          <a:xfrm>
            <a:off x="4781752" y="1652358"/>
            <a:ext cx="475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Search clinics by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EE5CE-8BD9-4E9C-A4AC-976FDA80B5A1}"/>
              </a:ext>
            </a:extLst>
          </p:cNvPr>
          <p:cNvSpPr/>
          <p:nvPr/>
        </p:nvSpPr>
        <p:spPr>
          <a:xfrm>
            <a:off x="4781752" y="2613466"/>
            <a:ext cx="6006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map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CAFAD0-D7D9-4377-9923-C96B1F24CE51}"/>
              </a:ext>
            </a:extLst>
          </p:cNvPr>
          <p:cNvSpPr/>
          <p:nvPr/>
        </p:nvSpPr>
        <p:spPr>
          <a:xfrm>
            <a:off x="4781752" y="3574574"/>
            <a:ext cx="52558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list 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FCA55E-C0B5-4958-9BC1-36D39402A563}"/>
              </a:ext>
            </a:extLst>
          </p:cNvPr>
          <p:cNvSpPr/>
          <p:nvPr/>
        </p:nvSpPr>
        <p:spPr>
          <a:xfrm>
            <a:off x="4781753" y="4549031"/>
            <a:ext cx="6627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clinic information in detail</a:t>
            </a:r>
          </a:p>
        </p:txBody>
      </p:sp>
    </p:spTree>
    <p:extLst>
      <p:ext uri="{BB962C8B-B14F-4D97-AF65-F5344CB8AC3E}">
        <p14:creationId xmlns:p14="http://schemas.microsoft.com/office/powerpoint/2010/main" val="199085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6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769</Words>
  <Application>Microsoft Office PowerPoint</Application>
  <PresentationFormat>Widescreen</PresentationFormat>
  <Paragraphs>152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Consolas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Qwek Zhi Hui</dc:creator>
  <cp:lastModifiedBy>Qwek Zhi Hui</cp:lastModifiedBy>
  <cp:revision>81</cp:revision>
  <dcterms:created xsi:type="dcterms:W3CDTF">2019-10-29T05:07:34Z</dcterms:created>
  <dcterms:modified xsi:type="dcterms:W3CDTF">2019-11-11T13:52:06Z</dcterms:modified>
</cp:coreProperties>
</file>